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419" r:id="rId3"/>
    <p:sldId id="853" r:id="rId4"/>
    <p:sldId id="858" r:id="rId5"/>
    <p:sldId id="859" r:id="rId6"/>
    <p:sldId id="860" r:id="rId7"/>
    <p:sldId id="861" r:id="rId8"/>
    <p:sldId id="862" r:id="rId9"/>
    <p:sldId id="864" r:id="rId10"/>
    <p:sldId id="890" r:id="rId11"/>
    <p:sldId id="863" r:id="rId12"/>
    <p:sldId id="865" r:id="rId13"/>
    <p:sldId id="891" r:id="rId14"/>
    <p:sldId id="866" r:id="rId15"/>
    <p:sldId id="867" r:id="rId16"/>
    <p:sldId id="868" r:id="rId17"/>
    <p:sldId id="869" r:id="rId18"/>
    <p:sldId id="892" r:id="rId19"/>
    <p:sldId id="857" r:id="rId20"/>
    <p:sldId id="870" r:id="rId21"/>
    <p:sldId id="871" r:id="rId22"/>
    <p:sldId id="893" r:id="rId23"/>
    <p:sldId id="872" r:id="rId24"/>
    <p:sldId id="875" r:id="rId25"/>
    <p:sldId id="873" r:id="rId26"/>
    <p:sldId id="874" r:id="rId27"/>
    <p:sldId id="876" r:id="rId28"/>
    <p:sldId id="894" r:id="rId29"/>
    <p:sldId id="879" r:id="rId30"/>
    <p:sldId id="880" r:id="rId31"/>
    <p:sldId id="881" r:id="rId32"/>
    <p:sldId id="882" r:id="rId33"/>
    <p:sldId id="895" r:id="rId34"/>
    <p:sldId id="877" r:id="rId35"/>
    <p:sldId id="884" r:id="rId36"/>
    <p:sldId id="885" r:id="rId37"/>
    <p:sldId id="886" r:id="rId38"/>
    <p:sldId id="887" r:id="rId39"/>
    <p:sldId id="888" r:id="rId40"/>
    <p:sldId id="896" r:id="rId41"/>
    <p:sldId id="878" r:id="rId42"/>
    <p:sldId id="889" r:id="rId43"/>
    <p:sldId id="898" r:id="rId44"/>
    <p:sldId id="897" r:id="rId45"/>
    <p:sldId id="899" r:id="rId46"/>
    <p:sldId id="900" r:id="rId47"/>
    <p:sldId id="901" r:id="rId48"/>
    <p:sldId id="902" r:id="rId49"/>
    <p:sldId id="824" r:id="rId50"/>
    <p:sldId id="811" r:id="rId51"/>
    <p:sldId id="653" r:id="rId52"/>
    <p:sldId id="342" r:id="rId53"/>
  </p:sldIdLst>
  <p:sldSz cx="24384000" cy="13716000"/>
  <p:notesSz cx="6797675" cy="99298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40"/>
    <a:srgbClr val="F25A29"/>
    <a:srgbClr val="F35A29"/>
    <a:srgbClr val="4372C4"/>
    <a:srgbClr val="ED1C24"/>
    <a:srgbClr val="E4C622"/>
    <a:srgbClr val="B9D532"/>
    <a:srgbClr val="7BC242"/>
    <a:srgbClr val="E4C721"/>
    <a:srgbClr val="45B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82" autoAdjust="0"/>
    <p:restoredTop sz="84555" autoAdjust="0"/>
  </p:normalViewPr>
  <p:slideViewPr>
    <p:cSldViewPr snapToGrid="0" snapToObjects="1">
      <p:cViewPr varScale="1">
        <p:scale>
          <a:sx n="26" d="100"/>
          <a:sy n="26" d="100"/>
        </p:scale>
        <p:origin x="104" y="420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932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9682A-6338-40E2-9ACD-2A3FF92BB3F1}" type="datetime1">
              <a:rPr lang="en-US" smtClean="0"/>
              <a:t>4/1/2022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4568-2AE6-42F2-B295-3769A765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706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0443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indent="2286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indent="4572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indent="6858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indent="9144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indent="11430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indent="13716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indent="16002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indent="18288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36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1573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585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9838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4825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0138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3849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1315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2028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0100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7690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1722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62011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54650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4228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87095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5003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04919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456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511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61628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9491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5932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20233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25684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57102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9949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9729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6727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E536F65-AC83-4CA5-A319-75AFC58D4B3B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52</a:t>
            </a:fld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8631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411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4087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0788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3663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7827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2786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A04767-AA7B-4F3E-BCFB-179D9E0CC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7132" y="859479"/>
            <a:ext cx="2950192" cy="1131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049C43-2C50-4372-822C-DA510E94A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20083" y="13156977"/>
            <a:ext cx="6743833" cy="48282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3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365656-3C2C-401A-A261-7849E1DCB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276" y="-25180"/>
            <a:ext cx="5131724" cy="14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8701658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B674F-1420-4DF2-8459-B3931B49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6980E3F-CE96-4267-B841-15E317674931}" type="datetimeFigureOut">
              <a:rPr lang="en-US" smtClean="0"/>
              <a:t>4/1/2022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B1A97-058D-4695-BDEE-1CB388B8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0EE83-65C2-45C2-B15E-F5BF3C6B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2817" y="13073062"/>
            <a:ext cx="448840" cy="482823"/>
          </a:xfrm>
        </p:spPr>
        <p:txBody>
          <a:bodyPr/>
          <a:lstStyle/>
          <a:p>
            <a:fld id="{76CA7329-12AB-4100-8DDD-19BE59417C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641B02-D364-4240-835E-FF32F0F89CB6}"/>
              </a:ext>
            </a:extLst>
          </p:cNvPr>
          <p:cNvCxnSpPr/>
          <p:nvPr userDrawn="1"/>
        </p:nvCxnSpPr>
        <p:spPr>
          <a:xfrm>
            <a:off x="1845217" y="1893677"/>
            <a:ext cx="18701658" cy="0"/>
          </a:xfrm>
          <a:prstGeom prst="line">
            <a:avLst/>
          </a:prstGeom>
          <a:ln w="38100" cap="rnd">
            <a:solidFill>
              <a:srgbClr val="057BBA">
                <a:alpha val="80000"/>
              </a:srgb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3C5E42B-5773-41D1-82C9-A3B786180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83" y="427995"/>
            <a:ext cx="2645634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9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5" r:id="rId3"/>
    <p:sldLayoutId id="2147483656" r:id="rId4"/>
    <p:sldLayoutId id="2147483657" r:id="rId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odelmapper.org/getting-started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odelmapper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projects/spring-boot" TargetMode="External"/><Relationship Id="rId2" Type="http://schemas.openxmlformats.org/officeDocument/2006/relationships/hyperlink" Target="https://www.baeldung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pring.io/guides#getting-started-guides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73E9A0-1581-412A-9370-80FB5A08E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0" y="1753558"/>
            <a:ext cx="5103775" cy="1429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535C99-41AF-418B-BEDD-F28650092074}"/>
              </a:ext>
            </a:extLst>
          </p:cNvPr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100" dirty="0">
                <a:solidFill>
                  <a:schemeClr val="accent1">
                    <a:lumMod val="75000"/>
                  </a:schemeClr>
                </a:solidFill>
                <a:latin typeface="+mj-lt"/>
                <a:ea typeface="Meiryo" charset="-128"/>
                <a:cs typeface="Meiryo" charset="-128"/>
              </a:rPr>
              <a:t>WAY TO ENTERPRISE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DB753221-CAE6-4172-B420-253F82036F95}"/>
              </a:ext>
            </a:extLst>
          </p:cNvPr>
          <p:cNvSpPr txBox="1">
            <a:spLocks/>
          </p:cNvSpPr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9pPr>
          </a:lstStyle>
          <a:p>
            <a:pPr hangingPunct="1">
              <a:lnSpc>
                <a:spcPct val="90000"/>
              </a:lnSpc>
              <a:buClr>
                <a:srgbClr val="1E4E79"/>
              </a:buClr>
              <a:buSzPts val="4400"/>
            </a:pPr>
            <a:r>
              <a:rPr lang="en-US" altLang="en-US" sz="10000" dirty="0">
                <a:solidFill>
                  <a:schemeClr val="accent1">
                    <a:lumMod val="75000"/>
                  </a:schemeClr>
                </a:solidFill>
              </a:rPr>
              <a:t>Advanced Java</a:t>
            </a:r>
            <a:endParaRPr lang="en-US" sz="1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2001B0A-062A-4A6F-BBE4-0E31E8A7C59F}"/>
              </a:ext>
            </a:extLst>
          </p:cNvPr>
          <p:cNvSpPr txBox="1">
            <a:spLocks/>
          </p:cNvSpPr>
          <p:nvPr/>
        </p:nvSpPr>
        <p:spPr bwMode="auto"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VTI ACADEMY</a:t>
            </a:r>
          </a:p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duy.nguyenngoc1@vti.com.vn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March 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963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err="1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ModelMapper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5" y="2307210"/>
            <a:ext cx="6701021" cy="101199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Fix by </a:t>
            </a:r>
            <a:r>
              <a:rPr lang="en-US" dirty="0" err="1" smtClean="0"/>
              <a:t>ModelMapper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07212" y="10654153"/>
            <a:ext cx="7377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hlinkClick r:id="rId3"/>
              </a:rPr>
              <a:t>http://modelmapper.org/getting-started</a:t>
            </a:r>
            <a:r>
              <a:rPr lang="en-US" b="0" i="1" dirty="0" smtClean="0">
                <a:hlinkClick r:id="rId3"/>
              </a:rPr>
              <a:t>/</a:t>
            </a:r>
            <a:r>
              <a:rPr lang="en-US" b="0" i="1" dirty="0" smtClean="0"/>
              <a:t> </a:t>
            </a:r>
            <a:endParaRPr lang="en-US" b="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353" y="4381882"/>
            <a:ext cx="7448321" cy="6272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8644" y="1863317"/>
            <a:ext cx="11396063" cy="30572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8644" y="5215978"/>
            <a:ext cx="12719726" cy="69046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490463" y="12156915"/>
            <a:ext cx="3264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DTO &amp; Controller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402588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err="1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ModelMapper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29" y="3953643"/>
            <a:ext cx="21706005" cy="60853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04240" y="10016829"/>
            <a:ext cx="40927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Mapping Entity &amp; DTO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4246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26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err="1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ModelMapper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5" y="2307210"/>
            <a:ext cx="5445890" cy="123635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sz="3800" dirty="0" smtClean="0"/>
              <a:t> </a:t>
            </a:r>
            <a:r>
              <a:rPr lang="en-US" dirty="0" smtClean="0"/>
              <a:t>Summary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endParaRPr lang="en-US" sz="3800" dirty="0"/>
          </a:p>
        </p:txBody>
      </p:sp>
      <p:sp>
        <p:nvSpPr>
          <p:cNvPr id="10" name="Rectangle 9"/>
          <p:cNvSpPr/>
          <p:nvPr/>
        </p:nvSpPr>
        <p:spPr>
          <a:xfrm>
            <a:off x="3165932" y="6362557"/>
            <a:ext cx="4325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Convert Object to Object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354" y="3543563"/>
            <a:ext cx="8952689" cy="28557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645229" y="10598646"/>
            <a:ext cx="33666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Convert List to List</a:t>
            </a:r>
            <a:endParaRPr lang="en-US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99" y="7838005"/>
            <a:ext cx="10276205" cy="27606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5486979" y="12017231"/>
            <a:ext cx="38218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Convert Page to Page</a:t>
            </a:r>
            <a:endParaRPr lang="en-US" b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765" y="1690778"/>
            <a:ext cx="9990308" cy="31943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68884" y="4688732"/>
            <a:ext cx="6145584" cy="73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00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err="1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ModelMapper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5" y="2307210"/>
            <a:ext cx="3597634" cy="113638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 smtClean="0"/>
              <a:t>Mapping</a:t>
            </a:r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2705501" y="8664987"/>
            <a:ext cx="3227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Mapping Attribute</a:t>
            </a:r>
            <a:endParaRPr lang="en-US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80" y="4624421"/>
            <a:ext cx="10669552" cy="393591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6088822" y="9578829"/>
            <a:ext cx="44486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Mapping Nested Attribute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0362" y="3443592"/>
            <a:ext cx="12174517" cy="601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30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err="1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ModelMapper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350705" y="10843424"/>
            <a:ext cx="23839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Mapping List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36" y="3811936"/>
            <a:ext cx="14943825" cy="49429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5109" y="2061859"/>
            <a:ext cx="8305941" cy="826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err="1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ModelMapper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5" y="2307210"/>
            <a:ext cx="5173515" cy="103910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Formatting DTO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endParaRPr lang="en-US" sz="3800" dirty="0"/>
          </a:p>
        </p:txBody>
      </p:sp>
      <p:sp>
        <p:nvSpPr>
          <p:cNvPr id="10" name="Rectangle 9"/>
          <p:cNvSpPr/>
          <p:nvPr/>
        </p:nvSpPr>
        <p:spPr>
          <a:xfrm>
            <a:off x="10764223" y="11930507"/>
            <a:ext cx="28296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Date &amp; Rename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976" y="3375907"/>
            <a:ext cx="14305049" cy="85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40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890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4" y="2540671"/>
            <a:ext cx="12286275" cy="407913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Specification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Used to build where conditions for the </a:t>
            </a:r>
            <a:r>
              <a:rPr lang="en-US" dirty="0" smtClean="0"/>
              <a:t>query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1: 1 condition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073062" y="11119524"/>
            <a:ext cx="621195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Entity &amp; Specification</a:t>
            </a:r>
          </a:p>
          <a:p>
            <a:r>
              <a:rPr lang="en-US" b="0" i="1" dirty="0" smtClean="0">
                <a:latin typeface="Times New Roman" panose="02020603050405020304" pitchFamily="18" charset="0"/>
              </a:rPr>
              <a:t>WHERE username LIKE ‘‘%value%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42" y="6619803"/>
            <a:ext cx="23819998" cy="465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ModelMapper</a:t>
            </a:r>
            <a:endParaRPr lang="en-US" altLang="en-US" sz="6600" b="0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Specification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HATEOAS</a:t>
            </a:r>
          </a:p>
          <a:p>
            <a:pPr lvl="0" defTabSz="914400">
              <a:defRPr/>
            </a:pPr>
            <a:r>
              <a:rPr lang="en-US" altLang="en-US" sz="6600" b="0" noProof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Assignments</a:t>
            </a:r>
            <a:endParaRPr kumimoji="0" lang="en-US" altLang="en-US" sz="6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9413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151" y="3551405"/>
            <a:ext cx="18271778" cy="55799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29816" y="9131334"/>
            <a:ext cx="36984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Repository &amp; Service</a:t>
            </a:r>
          </a:p>
        </p:txBody>
      </p:sp>
    </p:spTree>
    <p:extLst>
      <p:ext uri="{BB962C8B-B14F-4D97-AF65-F5344CB8AC3E}">
        <p14:creationId xmlns:p14="http://schemas.microsoft.com/office/powerpoint/2010/main" val="1655270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615154" y="10327329"/>
            <a:ext cx="3127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Controller &amp; Test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45" y="2959577"/>
            <a:ext cx="23885355" cy="742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52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104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5" y="2540671"/>
            <a:ext cx="8480919" cy="88346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2: multiple condition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515" y="3617912"/>
            <a:ext cx="16269016" cy="811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92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567628" y="11045503"/>
            <a:ext cx="2327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Specification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99" y="2585936"/>
            <a:ext cx="24014518" cy="823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90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034103" y="8403903"/>
            <a:ext cx="13949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Service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4630" y="4019480"/>
            <a:ext cx="12476514" cy="441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04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96994" y="11604303"/>
            <a:ext cx="869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Test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459" y="1739726"/>
            <a:ext cx="22358741" cy="98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7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96994" y="9800903"/>
            <a:ext cx="869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Test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464" y="2499942"/>
            <a:ext cx="16709917" cy="740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62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677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4" y="2483521"/>
            <a:ext cx="13561595" cy="267902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3: Nested Attribute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Object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4861633"/>
            <a:ext cx="17414226" cy="76085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15824" y="12116090"/>
            <a:ext cx="3831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Specification &amp; Entity</a:t>
            </a:r>
          </a:p>
        </p:txBody>
      </p:sp>
    </p:spTree>
    <p:extLst>
      <p:ext uri="{BB962C8B-B14F-4D97-AF65-F5344CB8AC3E}">
        <p14:creationId xmlns:p14="http://schemas.microsoft.com/office/powerpoint/2010/main" val="1255729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err="1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ModelMapper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5" y="2540671"/>
            <a:ext cx="13325294" cy="543600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Used </a:t>
            </a:r>
            <a:r>
              <a:rPr lang="en-US" dirty="0"/>
              <a:t>to automatically convert </a:t>
            </a:r>
            <a:r>
              <a:rPr lang="en-US" dirty="0" smtClean="0"/>
              <a:t>objects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Home page: </a:t>
            </a:r>
            <a:r>
              <a:rPr lang="en-US" dirty="0">
                <a:hlinkClick r:id="rId3"/>
              </a:rPr>
              <a:t>http://modelmapper.org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12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96999" y="11590797"/>
            <a:ext cx="869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537" y="2415635"/>
            <a:ext cx="14292071" cy="917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15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5" y="2540671"/>
            <a:ext cx="2703095" cy="88346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List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815824" y="12116090"/>
            <a:ext cx="3831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Specification &amp; Entity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843" y="3424136"/>
            <a:ext cx="14961063" cy="869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73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802841" y="11167236"/>
            <a:ext cx="869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249" y="1771886"/>
            <a:ext cx="12782125" cy="930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56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604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5" y="2540671"/>
            <a:ext cx="5309702" cy="236206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4: Date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Problem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030" y="4703277"/>
            <a:ext cx="13618980" cy="790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75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5" y="2540671"/>
            <a:ext cx="10582094" cy="407413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Fix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90" y="4755636"/>
            <a:ext cx="16172539" cy="48753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4184" y="3117631"/>
            <a:ext cx="6118315" cy="737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7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4" y="2540671"/>
            <a:ext cx="16761995" cy="102167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Compare Date: Equal Date, </a:t>
            </a:r>
            <a:r>
              <a:rPr lang="en-US" dirty="0" err="1" smtClean="0"/>
              <a:t>MinDate</a:t>
            </a:r>
            <a:r>
              <a:rPr lang="en-US" dirty="0" smtClean="0"/>
              <a:t>, </a:t>
            </a:r>
            <a:r>
              <a:rPr lang="en-US" dirty="0" err="1" smtClean="0"/>
              <a:t>MaxDate</a:t>
            </a:r>
            <a:r>
              <a:rPr lang="en-US" dirty="0" smtClean="0"/>
              <a:t>, </a:t>
            </a:r>
            <a:r>
              <a:rPr lang="en-US" dirty="0" err="1" smtClean="0"/>
              <a:t>MinYear</a:t>
            </a:r>
            <a:r>
              <a:rPr lang="en-US" dirty="0" smtClean="0"/>
              <a:t>, ...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127" y="3390701"/>
            <a:ext cx="8868243" cy="88755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38902" y="11973880"/>
            <a:ext cx="23278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Specification</a:t>
            </a:r>
          </a:p>
        </p:txBody>
      </p:sp>
    </p:spTree>
    <p:extLst>
      <p:ext uri="{BB962C8B-B14F-4D97-AF65-F5344CB8AC3E}">
        <p14:creationId xmlns:p14="http://schemas.microsoft.com/office/powerpoint/2010/main" val="3678760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105677" y="11865758"/>
            <a:ext cx="27847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Test equal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653" y="1988578"/>
            <a:ext cx="17221547" cy="959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56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49625" y="11865758"/>
            <a:ext cx="3696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Test min &amp; max Date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776" y="1682594"/>
            <a:ext cx="17070224" cy="102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61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11520" y="10094108"/>
            <a:ext cx="24208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Test min year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121" y="2685934"/>
            <a:ext cx="14536671" cy="73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18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err="1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ModelMapper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6" y="2307209"/>
            <a:ext cx="4648222" cy="253716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Example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Repeat </a:t>
            </a:r>
            <a:r>
              <a:rPr lang="en-US" dirty="0"/>
              <a:t>error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335" y="4702446"/>
            <a:ext cx="20929775" cy="77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274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887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5" y="2540671"/>
            <a:ext cx="8480919" cy="88346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5: </a:t>
            </a:r>
            <a:r>
              <a:rPr lang="en-US" dirty="0" err="1" smtClean="0"/>
              <a:t>Enum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153804" y="11614246"/>
            <a:ext cx="3831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Specification &amp; Entity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539" y="4440807"/>
            <a:ext cx="17675028" cy="731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91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351" y="1524000"/>
            <a:ext cx="9925300" cy="104831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700897" y="12071446"/>
            <a:ext cx="869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611227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827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sz="54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HATEOAS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0"/>
            <a:ext cx="14902295" cy="407496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Providing extra information for API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1: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646928" y="11927415"/>
            <a:ext cx="29770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Pom.xml &amp; DTO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391" y="3922300"/>
            <a:ext cx="10761863" cy="7564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43" y="5390232"/>
            <a:ext cx="11385877" cy="462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74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sz="54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HATEOAS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571586" y="10990792"/>
            <a:ext cx="3127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Controller &amp; Test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472" y="4362443"/>
            <a:ext cx="21510470" cy="662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29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sz="54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HATEOAS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1" y="2533650"/>
            <a:ext cx="4074968" cy="99925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2: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213" y="3532908"/>
            <a:ext cx="19486595" cy="901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124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sz="54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HATEOAS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1" y="2533650"/>
            <a:ext cx="4074968" cy="99925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3: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730" y="3339862"/>
            <a:ext cx="18263539" cy="924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74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sz="54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HATEOAS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508" y="1612621"/>
            <a:ext cx="5499383" cy="1083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73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542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err="1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ModelMapper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2213246"/>
            <a:ext cx="21240750" cy="87058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609949" y="10907395"/>
            <a:ext cx="1164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Entity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028833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223" y="1697106"/>
            <a:ext cx="11970032" cy="1067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699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Reference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200150" y="2697075"/>
            <a:ext cx="12866046" cy="557143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www.baeldung.com</a:t>
            </a:r>
            <a:r>
              <a:rPr lang="en-US" dirty="0" smtClean="0"/>
              <a:t> </a:t>
            </a:r>
            <a:endParaRPr lang="en-U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spring.io/projects/spring-boot</a:t>
            </a:r>
            <a:r>
              <a:rPr lang="en-US" dirty="0" smtClean="0"/>
              <a:t> </a:t>
            </a:r>
            <a:endParaRPr lang="en-U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spring.io/guides#getting-started-guides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5878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3CDD7E-E173-4A74-9533-427DE02233F9}"/>
              </a:ext>
            </a:extLst>
          </p:cNvPr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079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err="1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ModelMapper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41" y="2854460"/>
            <a:ext cx="22964738" cy="61728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960548" y="9389880"/>
            <a:ext cx="59570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Repository &amp; Service &amp; Controller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907831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err="1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ModelMapper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283947" y="10164412"/>
            <a:ext cx="869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Test</a:t>
            </a:r>
            <a:endParaRPr lang="en-US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40" y="2521535"/>
            <a:ext cx="10413782" cy="7536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8442" y="4970971"/>
            <a:ext cx="12925987" cy="362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4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err="1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ModelMapper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5" y="2307210"/>
            <a:ext cx="4667677" cy="8319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Fix by DTO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397" y="3139183"/>
            <a:ext cx="17506162" cy="90177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490463" y="12156915"/>
            <a:ext cx="3264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DTO &amp; Controller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01425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err="1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ModelMapper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569" y="2228062"/>
            <a:ext cx="14012196" cy="87415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687906" y="11028506"/>
            <a:ext cx="869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Test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37919937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30255</TotalTime>
  <Words>361</Words>
  <Application>Microsoft Office PowerPoint</Application>
  <PresentationFormat>Custom</PresentationFormat>
  <Paragraphs>135</Paragraphs>
  <Slides>52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Meiryo</vt:lpstr>
      <vt:lpstr>Calibri</vt:lpstr>
      <vt:lpstr>Courier New</vt:lpstr>
      <vt:lpstr>Tahoma</vt:lpstr>
      <vt:lpstr>Times New Roman</vt:lpstr>
      <vt:lpstr>Wingdings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Nguyen Anh Quan (VTI.GA)</dc:creator>
  <cp:keywords/>
  <dc:description/>
  <cp:lastModifiedBy>pc</cp:lastModifiedBy>
  <cp:revision>4219</cp:revision>
  <cp:lastPrinted>2019-09-17T11:00:25Z</cp:lastPrinted>
  <dcterms:modified xsi:type="dcterms:W3CDTF">2022-04-01T09:25:59Z</dcterms:modified>
  <cp:category/>
</cp:coreProperties>
</file>